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84" r:id="rId4"/>
    <p:sldId id="283" r:id="rId5"/>
    <p:sldId id="259" r:id="rId6"/>
    <p:sldId id="278" r:id="rId7"/>
    <p:sldId id="285" r:id="rId8"/>
    <p:sldId id="281" r:id="rId9"/>
    <p:sldId id="280" r:id="rId10"/>
    <p:sldId id="261" r:id="rId11"/>
    <p:sldId id="262" r:id="rId12"/>
    <p:sldId id="263" r:id="rId13"/>
    <p:sldId id="264" r:id="rId14"/>
    <p:sldId id="279" r:id="rId15"/>
    <p:sldId id="265" r:id="rId16"/>
    <p:sldId id="273" r:id="rId17"/>
    <p:sldId id="266" r:id="rId18"/>
    <p:sldId id="268" r:id="rId19"/>
    <p:sldId id="269" r:id="rId20"/>
    <p:sldId id="275" r:id="rId21"/>
    <p:sldId id="276" r:id="rId22"/>
    <p:sldId id="271" r:id="rId23"/>
    <p:sldId id="272" r:id="rId24"/>
    <p:sldId id="282" r:id="rId25"/>
    <p:sldId id="286" r:id="rId26"/>
    <p:sldId id="287" r:id="rId27"/>
    <p:sldId id="294" r:id="rId28"/>
    <p:sldId id="288" r:id="rId29"/>
    <p:sldId id="289" r:id="rId30"/>
    <p:sldId id="299" r:id="rId31"/>
    <p:sldId id="292" r:id="rId32"/>
    <p:sldId id="290" r:id="rId33"/>
    <p:sldId id="296" r:id="rId34"/>
    <p:sldId id="297" r:id="rId35"/>
    <p:sldId id="298" r:id="rId36"/>
    <p:sldId id="301" r:id="rId37"/>
    <p:sldId id="302" r:id="rId38"/>
    <p:sldId id="300" r:id="rId39"/>
    <p:sldId id="303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47047-126F-4777-A475-52BACCD4355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1B01D-314F-45FE-9BF2-08E20EC5E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5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989-404A-4A37-9096-F91EF233DD68}" type="datetime1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2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87A5-094A-4BCA-A874-E250C1FD6604}" type="datetime1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8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1A8D-06E3-4F08-8849-5BF2E9901192}" type="datetime1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9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67F7-E752-44EE-AC31-10A97A47AC40}" type="datetime1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8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B77A-822F-49B4-AF47-F9D856ABF488}" type="datetime1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9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8DD8-7170-4B14-B0A9-9793CE300807}" type="datetime1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0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0865-251A-4E2A-B9FC-E0ADE70E9738}" type="datetime1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4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36D7-1CEC-4316-A438-8012424808B6}" type="datetime1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5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9F87-F9EC-4666-921A-7DDE3369CCD4}" type="datetime1">
              <a:rPr lang="en-US" smtClean="0"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6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0657-1B5D-47A8-8C1C-FCCA4D8A36CA}" type="datetime1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1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0E5A-E244-4438-B35A-F44E6A43662F}" type="datetime1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2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D79B-96AC-43A7-8309-BB56473645C6}" type="datetime1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C8A34-AA46-4FEE-8369-AF1585F27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uhammadrukunuddinquadery@gmail.com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8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99591"/>
            <a:ext cx="120841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 </a:t>
            </a:r>
            <a:r>
              <a:rPr lang="bn-IN" sz="6600" b="1" dirty="0">
                <a:solidFill>
                  <a:srgbClr val="FF0000"/>
                </a:solidFill>
              </a:rPr>
              <a:t>মাননীয় শিক্ষা প্রতিমন্ত্রী </a:t>
            </a:r>
            <a:r>
              <a:rPr lang="bn-IN" sz="6600" dirty="0">
                <a:solidFill>
                  <a:srgbClr val="FF0000"/>
                </a:solidFill>
              </a:rPr>
              <a:t> </a:t>
            </a:r>
            <a:endParaRPr lang="en-US" sz="6600" dirty="0">
              <a:solidFill>
                <a:srgbClr val="FF0000"/>
              </a:solidFill>
            </a:endParaRPr>
          </a:p>
          <a:p>
            <a:r>
              <a:rPr lang="en-US" sz="6600" dirty="0"/>
              <a:t> </a:t>
            </a:r>
          </a:p>
          <a:p>
            <a:endParaRPr lang="en-US" sz="6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812" y="98474"/>
            <a:ext cx="11808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b="1" dirty="0">
                <a:solidFill>
                  <a:srgbClr val="002060"/>
                </a:solidFill>
              </a:rPr>
              <a:t>تعريف المعلم 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bn-IN" sz="4800" b="1" dirty="0">
                <a:solidFill>
                  <a:srgbClr val="00B050"/>
                </a:solidFill>
              </a:rPr>
              <a:t>শিক্ষক পরিচিতি </a:t>
            </a:r>
            <a:endParaRPr lang="en-US" sz="4800" b="1" dirty="0">
              <a:solidFill>
                <a:srgbClr val="00B050"/>
              </a:solidFill>
            </a:endParaRPr>
          </a:p>
          <a:p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06" y="1969477"/>
            <a:ext cx="12107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>
                <a:solidFill>
                  <a:srgbClr val="0070C0"/>
                </a:solidFill>
              </a:rPr>
              <a:t>مولنا محمد ركن الدين قادري</a:t>
            </a:r>
          </a:p>
          <a:p>
            <a:pPr algn="r"/>
            <a:r>
              <a:rPr lang="ar-SA" sz="4800" b="1" dirty="0">
                <a:solidFill>
                  <a:srgbClr val="FF0000"/>
                </a:solidFill>
              </a:rPr>
              <a:t>انجمن قادرية مدرسة صبي الحسن داخل مدرسة</a:t>
            </a:r>
            <a:r>
              <a:rPr lang="ar-SA" sz="4800" b="1" dirty="0">
                <a:solidFill>
                  <a:srgbClr val="002060"/>
                </a:solidFill>
              </a:rPr>
              <a:t> </a:t>
            </a:r>
          </a:p>
          <a:p>
            <a:pPr algn="r"/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1115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B050"/>
                </a:solidFill>
              </a:rPr>
              <a:t>কামিল হাদিস</a:t>
            </a:r>
            <a:r>
              <a:rPr lang="bn-IN" sz="5400" b="1" dirty="0">
                <a:solidFill>
                  <a:srgbClr val="FF0000"/>
                </a:solidFill>
              </a:rPr>
              <a:t> </a:t>
            </a:r>
            <a:r>
              <a:rPr lang="bn-IN" sz="5400" b="1" dirty="0">
                <a:solidFill>
                  <a:srgbClr val="FFFF00"/>
                </a:solidFill>
              </a:rPr>
              <a:t>ও</a:t>
            </a:r>
            <a:r>
              <a:rPr lang="bn-IN" sz="5400" b="1" dirty="0">
                <a:solidFill>
                  <a:srgbClr val="FF0000"/>
                </a:solidFill>
              </a:rPr>
              <a:t> কামিল ফিকাহ।</a:t>
            </a:r>
            <a:endParaRPr lang="en-US" sz="5400" b="1" dirty="0"/>
          </a:p>
          <a:p>
            <a:endParaRPr lang="en-US" sz="5400" dirty="0"/>
          </a:p>
          <a:p>
            <a:endParaRPr lang="en-US" sz="5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2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19" y="0"/>
            <a:ext cx="120522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2060"/>
                </a:solidFill>
              </a:rPr>
              <a:t>সহকারী মৌলভী।</a:t>
            </a:r>
            <a:r>
              <a:rPr lang="bn-IN" sz="6000" b="1" dirty="0">
                <a:solidFill>
                  <a:srgbClr val="FF0000"/>
                </a:solidFill>
              </a:rPr>
              <a:t> </a:t>
            </a:r>
          </a:p>
          <a:p>
            <a:r>
              <a:rPr lang="bn-BD" sz="6000" b="1" dirty="0">
                <a:solidFill>
                  <a:srgbClr val="C00000"/>
                </a:solidFill>
              </a:rPr>
              <a:t>আঞ্জুমান-ই-কাদেরীয়া মাদ্রা</a:t>
            </a:r>
            <a:r>
              <a:rPr lang="bn-IN" sz="6000" b="1" dirty="0">
                <a:solidFill>
                  <a:srgbClr val="C00000"/>
                </a:solidFill>
              </a:rPr>
              <a:t>সা</a:t>
            </a:r>
            <a:r>
              <a:rPr lang="bn-BD" sz="6000" b="1" dirty="0">
                <a:solidFill>
                  <a:srgbClr val="C00000"/>
                </a:solidFill>
              </a:rPr>
              <a:t>তু সাবি-হাসান দাখিল মাদ্রাসা</a:t>
            </a:r>
            <a:r>
              <a:rPr lang="bn-IN" sz="6000" b="1" dirty="0">
                <a:solidFill>
                  <a:srgbClr val="C00000"/>
                </a:solidFill>
              </a:rPr>
              <a:t>। </a:t>
            </a:r>
            <a:endParaRPr lang="en-US" sz="6000" b="1" dirty="0">
              <a:solidFill>
                <a:srgbClr val="C00000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2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71029"/>
              </p:ext>
            </p:extLst>
          </p:nvPr>
        </p:nvGraphicFramePr>
        <p:xfrm>
          <a:off x="25400" y="0"/>
          <a:ext cx="1216660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6600">
                  <a:extLst>
                    <a:ext uri="{9D8B030D-6E8A-4147-A177-3AD203B41FA5}">
                      <a16:colId xmlns:a16="http://schemas.microsoft.com/office/drawing/2014/main" val="2772559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4800" b="1" dirty="0" smtClean="0">
                          <a:solidFill>
                            <a:srgbClr val="FF0000"/>
                          </a:solidFill>
                        </a:rPr>
                        <a:t>মাদ্রাসা কোড – ২০৭৫৯</a:t>
                      </a:r>
                      <a:r>
                        <a:rPr lang="bn-IN" sz="4800" b="1" dirty="0" smtClean="0">
                          <a:solidFill>
                            <a:srgbClr val="FF0000"/>
                          </a:solidFill>
                        </a:rPr>
                        <a:t>।</a:t>
                      </a:r>
                      <a:endParaRPr lang="en-US" sz="4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bn-BD" sz="4800" b="1" dirty="0" smtClean="0">
                          <a:solidFill>
                            <a:srgbClr val="FF0000"/>
                          </a:solidFill>
                        </a:rPr>
                        <a:t>পোষ্ট </a:t>
                      </a:r>
                      <a:r>
                        <a:rPr lang="bn-IN" sz="48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bn-BD" sz="4800" b="1" dirty="0" smtClean="0">
                          <a:solidFill>
                            <a:srgbClr val="FF0000"/>
                          </a:solidFill>
                        </a:rPr>
                        <a:t>দৌলতদিয়া , উপজেলা – গোয়ালন্দ , জেলা</a:t>
                      </a:r>
                      <a:r>
                        <a:rPr lang="bn-IN" sz="48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bn-BD" sz="4800" b="1" dirty="0" smtClean="0">
                          <a:solidFill>
                            <a:srgbClr val="FF0000"/>
                          </a:solidFill>
                        </a:rPr>
                        <a:t> রাজবাড়ী</a:t>
                      </a:r>
                      <a:r>
                        <a:rPr lang="bn-IN" sz="4800" b="1" dirty="0" smtClean="0">
                          <a:solidFill>
                            <a:srgbClr val="FF0000"/>
                          </a:solidFill>
                        </a:rPr>
                        <a:t>।</a:t>
                      </a:r>
                    </a:p>
                    <a:p>
                      <a:r>
                        <a:rPr lang="bn-IN" sz="4800" b="1" dirty="0" smtClean="0">
                          <a:solidFill>
                            <a:srgbClr val="FF0000"/>
                          </a:solidFill>
                        </a:rPr>
                        <a:t>মোবাইল নং +৮৮০১৭১৫০১৬৪৫৫</a:t>
                      </a:r>
                    </a:p>
                    <a:p>
                      <a:r>
                        <a:rPr lang="en-US" sz="4800" b="1" dirty="0" smtClean="0">
                          <a:solidFill>
                            <a:srgbClr val="FF0000"/>
                          </a:solidFill>
                        </a:rPr>
                        <a:t>Email- </a:t>
                      </a:r>
                      <a:r>
                        <a:rPr lang="en-US" sz="4800" b="1" dirty="0" smtClean="0">
                          <a:solidFill>
                            <a:srgbClr val="FF0000"/>
                          </a:solidFill>
                          <a:hlinkClick r:id="rId3"/>
                        </a:rPr>
                        <a:t>muhammadrukunuddinquadery@gmail.com</a:t>
                      </a:r>
                      <a:r>
                        <a:rPr lang="bn-IN" sz="4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4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bn-IN" sz="4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4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4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4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967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67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74" y="154745"/>
            <a:ext cx="120935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rgbClr val="00B050"/>
                </a:solidFill>
              </a:rPr>
              <a:t>কুরআন মাজিদ ও তাজিভদ। 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3416" y="4930429"/>
            <a:ext cx="7535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/>
              <a:t>দাখিল অষ্টম শ্রেণী । </a:t>
            </a:r>
            <a:endParaRPr lang="en-US" sz="6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3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00B0F0"/>
                </a:solidFill>
              </a:rPr>
              <a:t>তৃতীয় অধ্যায় </a:t>
            </a:r>
          </a:p>
          <a:p>
            <a:pPr algn="ctr"/>
            <a:r>
              <a:rPr lang="bn-IN" sz="7200" b="1" dirty="0">
                <a:solidFill>
                  <a:srgbClr val="00B0F0"/>
                </a:solidFill>
              </a:rPr>
              <a:t>আল-কুরাআন </a:t>
            </a:r>
          </a:p>
          <a:p>
            <a:pPr algn="ctr"/>
            <a:r>
              <a:rPr lang="bn-IN" sz="7200" b="1" dirty="0">
                <a:solidFill>
                  <a:srgbClr val="00B0F0"/>
                </a:solidFill>
              </a:rPr>
              <a:t>১ম পরিচ্ছেদ</a:t>
            </a:r>
          </a:p>
          <a:p>
            <a:pPr algn="ctr"/>
            <a:r>
              <a:rPr lang="bn-IN" sz="7200" b="1" dirty="0">
                <a:solidFill>
                  <a:srgbClr val="00B0F0"/>
                </a:solidFill>
              </a:rPr>
              <a:t>ইমান </a:t>
            </a:r>
            <a:endParaRPr lang="en-US" sz="7200" b="1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1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8812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8000" b="1" dirty="0">
                <a:solidFill>
                  <a:srgbClr val="FFFF00"/>
                </a:solidFill>
              </a:rPr>
              <a:t>درس اليوم</a:t>
            </a:r>
            <a:r>
              <a:rPr lang="bn-IN" sz="8000" b="1" dirty="0">
                <a:solidFill>
                  <a:srgbClr val="FFFF00"/>
                </a:solidFill>
              </a:rPr>
              <a:t> – আজকের পাঠ    </a:t>
            </a:r>
            <a:r>
              <a:rPr lang="en-US" sz="8000" b="1" dirty="0">
                <a:solidFill>
                  <a:srgbClr val="FFFF00"/>
                </a:solidFill>
              </a:rPr>
              <a:t> </a:t>
            </a:r>
            <a:r>
              <a:rPr lang="bn-IN" sz="8000" b="1" dirty="0">
                <a:solidFill>
                  <a:srgbClr val="FFFF00"/>
                </a:solidFill>
              </a:rPr>
              <a:t> </a:t>
            </a:r>
            <a:endParaRPr lang="en-US" sz="8000" b="1" dirty="0">
              <a:solidFill>
                <a:srgbClr val="FFFF00"/>
              </a:solidFill>
            </a:endParaRPr>
          </a:p>
          <a:p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3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536" y="4395064"/>
            <a:ext cx="8565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FF00"/>
                </a:solidFill>
              </a:rPr>
              <a:t>১ম পাঠঃ কিয়ামত 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3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1692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rgbClr val="FF0000"/>
                </a:solidFill>
              </a:rPr>
              <a:t>ইয়াজুজ মাজুজ সম্পর্কিত আলোচনাঃ  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7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909032"/>
              </p:ext>
            </p:extLst>
          </p:nvPr>
        </p:nvGraphicFramePr>
        <p:xfrm>
          <a:off x="4455733" y="0"/>
          <a:ext cx="220264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645">
                  <a:extLst>
                    <a:ext uri="{9D8B030D-6E8A-4147-A177-3AD203B41FA5}">
                      <a16:colId xmlns:a16="http://schemas.microsoft.com/office/drawing/2014/main" val="3445244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FF0000"/>
                          </a:solidFill>
                        </a:rPr>
                        <a:t>আর্দশ</a:t>
                      </a:r>
                      <a:r>
                        <a:rPr lang="bn-IN" sz="3200" baseline="0" dirty="0" smtClean="0">
                          <a:solidFill>
                            <a:srgbClr val="FF0000"/>
                          </a:solidFill>
                        </a:rPr>
                        <a:t> পাঠ 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66011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085073"/>
              </p:ext>
            </p:extLst>
          </p:nvPr>
        </p:nvGraphicFramePr>
        <p:xfrm>
          <a:off x="25400" y="579120"/>
          <a:ext cx="12166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3300">
                  <a:extLst>
                    <a:ext uri="{9D8B030D-6E8A-4147-A177-3AD203B41FA5}">
                      <a16:colId xmlns:a16="http://schemas.microsoft.com/office/drawing/2014/main" val="3733652913"/>
                    </a:ext>
                  </a:extLst>
                </a:gridCol>
                <a:gridCol w="6083300">
                  <a:extLst>
                    <a:ext uri="{9D8B030D-6E8A-4147-A177-3AD203B41FA5}">
                      <a16:colId xmlns:a16="http://schemas.microsoft.com/office/drawing/2014/main" val="2575979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FFFF00"/>
                          </a:solidFill>
                        </a:rPr>
                        <a:t>অনুবাদ</a:t>
                      </a:r>
                      <a:r>
                        <a:rPr lang="bn-IN" sz="48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r>
                        <a:rPr lang="bn-IN" sz="4800" baseline="0" dirty="0" smtClean="0">
                          <a:solidFill>
                            <a:srgbClr val="FFFF00"/>
                          </a:solidFill>
                        </a:rPr>
                        <a:t>যে পর্যন্ত না ইয়াজুজ ও মাজুজকে বন্ধন মুক্ত করে দেওয়া হবে এবং তারা প্রত্যেক উচ্চভূমি থেকে দ্রুত ছুটে আসবে {সূরা আম্বিয়া ৯৬}</a:t>
                      </a:r>
                      <a:endParaRPr lang="en-US" sz="4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4800" dirty="0" smtClean="0">
                          <a:solidFill>
                            <a:srgbClr val="FFFF00"/>
                          </a:solidFill>
                        </a:rPr>
                        <a:t>حتي</a:t>
                      </a:r>
                      <a:r>
                        <a:rPr lang="ar-SA" sz="4800" baseline="0" dirty="0" smtClean="0">
                          <a:solidFill>
                            <a:srgbClr val="FFFF00"/>
                          </a:solidFill>
                        </a:rPr>
                        <a:t> اذا فتحت ياجوج وماجوج وهم من كل حدب ينسلون </a:t>
                      </a:r>
                      <a:endParaRPr lang="en-US" sz="4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719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7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934915"/>
              </p:ext>
            </p:extLst>
          </p:nvPr>
        </p:nvGraphicFramePr>
        <p:xfrm>
          <a:off x="25400" y="0"/>
          <a:ext cx="418599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5992">
                  <a:extLst>
                    <a:ext uri="{9D8B030D-6E8A-4147-A177-3AD203B41FA5}">
                      <a16:colId xmlns:a16="http://schemas.microsoft.com/office/drawing/2014/main" val="1307839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 smtClean="0">
                          <a:solidFill>
                            <a:srgbClr val="FF0000"/>
                          </a:solidFill>
                        </a:rPr>
                        <a:t>نتيجة التعلم</a:t>
                      </a:r>
                      <a:r>
                        <a:rPr lang="bn-IN" sz="3600" b="1" dirty="0" smtClean="0">
                          <a:solidFill>
                            <a:srgbClr val="FF0000"/>
                          </a:solidFill>
                        </a:rPr>
                        <a:t> – শিখনফল </a:t>
                      </a:r>
                      <a:endParaRPr lang="en-US" sz="3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80242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299238"/>
              </p:ext>
            </p:extLst>
          </p:nvPr>
        </p:nvGraphicFramePr>
        <p:xfrm>
          <a:off x="25400" y="640080"/>
          <a:ext cx="492008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086">
                  <a:extLst>
                    <a:ext uri="{9D8B030D-6E8A-4147-A177-3AD203B41FA5}">
                      <a16:colId xmlns:a16="http://schemas.microsoft.com/office/drawing/2014/main" val="1824378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 smtClean="0">
                          <a:solidFill>
                            <a:srgbClr val="FF0000"/>
                          </a:solidFill>
                        </a:rPr>
                        <a:t>ما يتعم الطالب من هذا الدرس؟</a:t>
                      </a:r>
                      <a:endParaRPr lang="en-US" sz="3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9095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363297"/>
              </p:ext>
            </p:extLst>
          </p:nvPr>
        </p:nvGraphicFramePr>
        <p:xfrm>
          <a:off x="0" y="1669415"/>
          <a:ext cx="11204977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4977">
                  <a:extLst>
                    <a:ext uri="{9D8B030D-6E8A-4147-A177-3AD203B41FA5}">
                      <a16:colId xmlns:a16="http://schemas.microsoft.com/office/drawing/2014/main" val="2145490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/>
                        <a:t>১।</a:t>
                      </a:r>
                      <a:r>
                        <a:rPr lang="bn-IN" sz="3600" baseline="0" dirty="0" smtClean="0"/>
                        <a:t> ইয়াজুজ-মাজুজের আগমন কিয়ামতের আলামত। 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938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b="1" dirty="0" smtClean="0"/>
                        <a:t>২। ভূকম্পনের</a:t>
                      </a:r>
                      <a:r>
                        <a:rPr lang="bn-IN" sz="3600" b="1" baseline="0" dirty="0" smtClean="0"/>
                        <a:t> মাধ্যমেই কিয়ামত সংঘটিত হবে।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384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b="1" dirty="0" smtClean="0"/>
                        <a:t>৩।</a:t>
                      </a:r>
                      <a:r>
                        <a:rPr lang="bn-IN" sz="3600" b="1" baseline="0" dirty="0" smtClean="0"/>
                        <a:t> মানুষের অজান্তেই কিয়ামত সংঘটিত হবে। 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84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b="1" dirty="0" smtClean="0"/>
                        <a:t>৪। কিয়ামতের পূর্বে পৃথিবী</a:t>
                      </a:r>
                      <a:r>
                        <a:rPr lang="bn-IN" sz="3600" b="1" baseline="0" dirty="0" smtClean="0"/>
                        <a:t> তার গর্ভে গচ্ছিত ধন ভাণ্ডার বের করে দিবে।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75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b="1" dirty="0" smtClean="0"/>
                        <a:t>৫।</a:t>
                      </a:r>
                      <a:r>
                        <a:rPr lang="bn-IN" sz="3600" b="1" baseline="0" dirty="0" smtClean="0"/>
                        <a:t> কিয়ামতের দিন মানুষকে তার কৃত কর্মের হিসাব দিতে হবে এবং সে অনুযায়ী সে ফল ভোগ করবে। 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736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28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731972"/>
              </p:ext>
            </p:extLst>
          </p:nvPr>
        </p:nvGraphicFramePr>
        <p:xfrm>
          <a:off x="25400" y="0"/>
          <a:ext cx="498269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2698">
                  <a:extLst>
                    <a:ext uri="{9D8B030D-6E8A-4147-A177-3AD203B41FA5}">
                      <a16:colId xmlns:a16="http://schemas.microsoft.com/office/drawing/2014/main" val="2835771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 smtClean="0">
                          <a:solidFill>
                            <a:schemeClr val="tx1"/>
                          </a:solidFill>
                        </a:rPr>
                        <a:t>عمل المفردي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bn-IN" sz="3600" b="1" dirty="0" smtClean="0">
                          <a:solidFill>
                            <a:schemeClr val="tx1"/>
                          </a:solidFill>
                        </a:rPr>
                        <a:t> একক কাজ </a:t>
                      </a:r>
                      <a:endParaRPr lang="en-US" sz="3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98855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690360"/>
              </p:ext>
            </p:extLst>
          </p:nvPr>
        </p:nvGraphicFramePr>
        <p:xfrm>
          <a:off x="25400" y="766689"/>
          <a:ext cx="429338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3382">
                  <a:extLst>
                    <a:ext uri="{9D8B030D-6E8A-4147-A177-3AD203B41FA5}">
                      <a16:colId xmlns:a16="http://schemas.microsoft.com/office/drawing/2014/main" val="343128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FF0000"/>
                          </a:solidFill>
                        </a:rPr>
                        <a:t>ক। বহু</a:t>
                      </a:r>
                      <a:r>
                        <a:rPr lang="bn-IN" sz="3600" baseline="0" dirty="0" smtClean="0">
                          <a:solidFill>
                            <a:srgbClr val="FF0000"/>
                          </a:solidFill>
                        </a:rPr>
                        <a:t>নির্বাচনি প্রশ্নঃ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84559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856790"/>
              </p:ext>
            </p:extLst>
          </p:nvPr>
        </p:nvGraphicFramePr>
        <p:xfrm>
          <a:off x="-25400" y="1533378"/>
          <a:ext cx="1210954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9548">
                  <a:extLst>
                    <a:ext uri="{9D8B030D-6E8A-4147-A177-3AD203B41FA5}">
                      <a16:colId xmlns:a16="http://schemas.microsoft.com/office/drawing/2014/main" val="3386113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FFFF00"/>
                          </a:solidFill>
                        </a:rPr>
                        <a:t>১। কিয়ামত কয়</a:t>
                      </a:r>
                      <a:r>
                        <a:rPr lang="bn-IN" sz="3600" baseline="0" dirty="0" smtClean="0">
                          <a:solidFill>
                            <a:srgbClr val="FFFF00"/>
                          </a:solidFill>
                        </a:rPr>
                        <a:t> প্রকার? ক। ২ প্রকার খ। ৩ প্রকার গ। ৪ প্রকার</a:t>
                      </a:r>
                    </a:p>
                    <a:p>
                      <a:r>
                        <a:rPr lang="bn-IN" sz="3600" baseline="0" dirty="0" smtClean="0">
                          <a:solidFill>
                            <a:srgbClr val="FFFF00"/>
                          </a:solidFill>
                        </a:rPr>
                        <a:t>ঘ। ৫ প্রকার। </a:t>
                      </a:r>
                      <a:endParaRPr lang="en-US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41519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131636"/>
              </p:ext>
            </p:extLst>
          </p:nvPr>
        </p:nvGraphicFramePr>
        <p:xfrm>
          <a:off x="25400" y="2868421"/>
          <a:ext cx="1205874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8748">
                  <a:extLst>
                    <a:ext uri="{9D8B030D-6E8A-4147-A177-3AD203B41FA5}">
                      <a16:colId xmlns:a16="http://schemas.microsoft.com/office/drawing/2014/main" val="332069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002060"/>
                          </a:solidFill>
                        </a:rPr>
                        <a:t>২। </a:t>
                      </a:r>
                      <a:r>
                        <a:rPr lang="ar-SA" sz="3600" dirty="0" smtClean="0">
                          <a:solidFill>
                            <a:srgbClr val="002060"/>
                          </a:solidFill>
                        </a:rPr>
                        <a:t>أبصار </a:t>
                      </a:r>
                      <a:r>
                        <a:rPr lang="bn-IN" sz="3600" dirty="0" smtClean="0">
                          <a:solidFill>
                            <a:srgbClr val="002060"/>
                          </a:solidFill>
                        </a:rPr>
                        <a:t>কোন</a:t>
                      </a:r>
                      <a:r>
                        <a:rPr lang="bn-IN" sz="3600" baseline="0" dirty="0" smtClean="0">
                          <a:solidFill>
                            <a:srgbClr val="002060"/>
                          </a:solidFill>
                        </a:rPr>
                        <a:t> ধরনের </a:t>
                      </a:r>
                      <a:r>
                        <a:rPr lang="ar-SA" sz="3600" dirty="0" smtClean="0">
                          <a:solidFill>
                            <a:srgbClr val="002060"/>
                          </a:solidFill>
                        </a:rPr>
                        <a:t>جمع</a:t>
                      </a:r>
                      <a:r>
                        <a:rPr lang="bn-IN" sz="3600" dirty="0" smtClean="0">
                          <a:solidFill>
                            <a:srgbClr val="002060"/>
                          </a:solidFill>
                        </a:rPr>
                        <a:t> ? ক। </a:t>
                      </a:r>
                      <a:r>
                        <a:rPr lang="ar-SA" sz="3600" dirty="0" smtClean="0">
                          <a:solidFill>
                            <a:srgbClr val="002060"/>
                          </a:solidFill>
                        </a:rPr>
                        <a:t> جمع صوري</a:t>
                      </a:r>
                      <a:r>
                        <a:rPr lang="bn-IN" sz="3600" dirty="0" smtClean="0">
                          <a:solidFill>
                            <a:srgbClr val="002060"/>
                          </a:solidFill>
                        </a:rPr>
                        <a:t> খ।</a:t>
                      </a:r>
                      <a:r>
                        <a:rPr lang="ar-SA" sz="3600" dirty="0" smtClean="0">
                          <a:solidFill>
                            <a:srgbClr val="002060"/>
                          </a:solidFill>
                        </a:rPr>
                        <a:t> جمع سالم</a:t>
                      </a:r>
                      <a:r>
                        <a:rPr lang="bn-IN" sz="3600" dirty="0" smtClean="0">
                          <a:solidFill>
                            <a:srgbClr val="002060"/>
                          </a:solidFill>
                        </a:rPr>
                        <a:t> গ। </a:t>
                      </a:r>
                      <a:r>
                        <a:rPr lang="ar-SA" sz="3600" dirty="0" smtClean="0">
                          <a:solidFill>
                            <a:srgbClr val="002060"/>
                          </a:solidFill>
                        </a:rPr>
                        <a:t> جمع مكسر</a:t>
                      </a:r>
                      <a:r>
                        <a:rPr lang="bn-IN" sz="3600" dirty="0" smtClean="0">
                          <a:solidFill>
                            <a:srgbClr val="002060"/>
                          </a:solidFill>
                        </a:rPr>
                        <a:t> ঘ। </a:t>
                      </a:r>
                      <a:r>
                        <a:rPr lang="ar-SA" sz="3600" dirty="0" smtClean="0">
                          <a:solidFill>
                            <a:srgbClr val="002060"/>
                          </a:solidFill>
                        </a:rPr>
                        <a:t>جمع منتهي الجموع</a:t>
                      </a:r>
                      <a:r>
                        <a:rPr lang="bn-IN" sz="36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bn-IN" sz="3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bn-IN" sz="36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bn-IN" sz="3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bn-IN" sz="36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09633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989817"/>
              </p:ext>
            </p:extLst>
          </p:nvPr>
        </p:nvGraphicFramePr>
        <p:xfrm>
          <a:off x="25400" y="4203464"/>
          <a:ext cx="498269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2698">
                  <a:extLst>
                    <a:ext uri="{9D8B030D-6E8A-4147-A177-3AD203B41FA5}">
                      <a16:colId xmlns:a16="http://schemas.microsoft.com/office/drawing/2014/main" val="99744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600" baseline="0" dirty="0" smtClean="0">
                          <a:solidFill>
                            <a:srgbClr val="C00000"/>
                          </a:solidFill>
                        </a:rPr>
                        <a:t>জবাব ১নং। ক। ২ প্রকার   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16918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746661"/>
              </p:ext>
            </p:extLst>
          </p:nvPr>
        </p:nvGraphicFramePr>
        <p:xfrm>
          <a:off x="0" y="5199107"/>
          <a:ext cx="539624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6248">
                  <a:extLst>
                    <a:ext uri="{9D8B030D-6E8A-4147-A177-3AD203B41FA5}">
                      <a16:colId xmlns:a16="http://schemas.microsoft.com/office/drawing/2014/main" val="450506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FF0000"/>
                          </a:solidFill>
                        </a:rPr>
                        <a:t>জবাব ২</a:t>
                      </a:r>
                      <a:r>
                        <a:rPr lang="bn-IN" sz="3600" baseline="0" dirty="0" smtClean="0">
                          <a:solidFill>
                            <a:srgbClr val="FF0000"/>
                          </a:solidFill>
                        </a:rPr>
                        <a:t> নং। </a:t>
                      </a:r>
                      <a:r>
                        <a:rPr lang="bn-IN" sz="3600" dirty="0" smtClean="0">
                          <a:solidFill>
                            <a:srgbClr val="FF0000"/>
                          </a:solidFill>
                        </a:rPr>
                        <a:t>গ। </a:t>
                      </a:r>
                      <a:r>
                        <a:rPr lang="ar-SA" sz="3600" dirty="0" smtClean="0">
                          <a:solidFill>
                            <a:srgbClr val="FF0000"/>
                          </a:solidFill>
                        </a:rPr>
                        <a:t> جمع مكسر</a:t>
                      </a:r>
                      <a:r>
                        <a:rPr lang="bn-IN" sz="36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bn-IN" sz="3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556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45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606835"/>
              </p:ext>
            </p:extLst>
          </p:nvPr>
        </p:nvGraphicFramePr>
        <p:xfrm>
          <a:off x="0" y="180304"/>
          <a:ext cx="471366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3668">
                  <a:extLst>
                    <a:ext uri="{9D8B030D-6E8A-4147-A177-3AD203B41FA5}">
                      <a16:colId xmlns:a16="http://schemas.microsoft.com/office/drawing/2014/main" val="1439657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1" dirty="0" smtClean="0">
                          <a:solidFill>
                            <a:srgbClr val="FF0000"/>
                          </a:solidFill>
                        </a:rPr>
                        <a:t>জোড়ায় কাজ </a:t>
                      </a:r>
                      <a:r>
                        <a:rPr lang="ar-SA" sz="3600" b="1" dirty="0" smtClean="0">
                          <a:solidFill>
                            <a:srgbClr val="FF0000"/>
                          </a:solidFill>
                        </a:rPr>
                        <a:t>أعمل الشفع </a:t>
                      </a:r>
                      <a:endParaRPr lang="en-US" sz="3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77023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305908"/>
              </p:ext>
            </p:extLst>
          </p:nvPr>
        </p:nvGraphicFramePr>
        <p:xfrm>
          <a:off x="25399" y="906672"/>
          <a:ext cx="1187467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4679">
                  <a:extLst>
                    <a:ext uri="{9D8B030D-6E8A-4147-A177-3AD203B41FA5}">
                      <a16:colId xmlns:a16="http://schemas.microsoft.com/office/drawing/2014/main" val="504293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FFC000"/>
                          </a:solidFill>
                        </a:rPr>
                        <a:t>নিচের উদ্দীপকটি</a:t>
                      </a:r>
                      <a:r>
                        <a:rPr lang="bn-IN" sz="3600" baseline="0" dirty="0" smtClean="0">
                          <a:solidFill>
                            <a:srgbClr val="FFC000"/>
                          </a:solidFill>
                        </a:rPr>
                        <a:t> পড় এবং ৩ ও ৪ নং প্রশ্নের উত্তর দাওঃ </a:t>
                      </a:r>
                      <a:endParaRPr lang="en-US" sz="3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62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084606"/>
              </p:ext>
            </p:extLst>
          </p:nvPr>
        </p:nvGraphicFramePr>
        <p:xfrm>
          <a:off x="25399" y="1814370"/>
          <a:ext cx="1196483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4831">
                  <a:extLst>
                    <a:ext uri="{9D8B030D-6E8A-4147-A177-3AD203B41FA5}">
                      <a16:colId xmlns:a16="http://schemas.microsoft.com/office/drawing/2014/main" val="3362215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FFFF00"/>
                          </a:solidFill>
                        </a:rPr>
                        <a:t>খলেদ</a:t>
                      </a:r>
                      <a:r>
                        <a:rPr lang="bn-IN" sz="3600" baseline="0" dirty="0" smtClean="0">
                          <a:solidFill>
                            <a:srgbClr val="FFFF00"/>
                          </a:solidFill>
                        </a:rPr>
                        <a:t> বলল, পৃথিবীর যা অবস্থা, তাতে আর ২০০ বছর পরে কিয়ামত হবে। ফারুক বলল, এ কিয়ামত টিয়ামত আমি মানিনা </a:t>
                      </a:r>
                      <a:endParaRPr lang="en-US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0857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604912"/>
              </p:ext>
            </p:extLst>
          </p:nvPr>
        </p:nvGraphicFramePr>
        <p:xfrm>
          <a:off x="25400" y="3085288"/>
          <a:ext cx="1196483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4830">
                  <a:extLst>
                    <a:ext uri="{9D8B030D-6E8A-4147-A177-3AD203B41FA5}">
                      <a16:colId xmlns:a16="http://schemas.microsoft.com/office/drawing/2014/main" val="4075003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002060"/>
                          </a:solidFill>
                        </a:rPr>
                        <a:t>৩। ফারুক ইসলামের</a:t>
                      </a:r>
                      <a:r>
                        <a:rPr lang="bn-IN" sz="3600" baseline="0" dirty="0" smtClean="0">
                          <a:solidFill>
                            <a:srgbClr val="002060"/>
                          </a:solidFill>
                        </a:rPr>
                        <a:t> কেমন বিধান অমান্য করেছে? ক। ফরজ খ। ওয়াজিব গ। সুন্নাত ঘ। মুস্তাহাব। 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81559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450805"/>
              </p:ext>
            </p:extLst>
          </p:nvPr>
        </p:nvGraphicFramePr>
        <p:xfrm>
          <a:off x="25400" y="4544691"/>
          <a:ext cx="1196483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4830">
                  <a:extLst>
                    <a:ext uri="{9D8B030D-6E8A-4147-A177-3AD203B41FA5}">
                      <a16:colId xmlns:a16="http://schemas.microsoft.com/office/drawing/2014/main" val="1644328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FF0000"/>
                          </a:solidFill>
                        </a:rPr>
                        <a:t>৪। খালেদের</a:t>
                      </a:r>
                      <a:r>
                        <a:rPr lang="bn-IN" sz="3600" baseline="0" dirty="0" smtClean="0">
                          <a:solidFill>
                            <a:srgbClr val="FF0000"/>
                          </a:solidFill>
                        </a:rPr>
                        <a:t> মন্তব্যটি কেমন হয়েছে? ক। </a:t>
                      </a:r>
                      <a:r>
                        <a:rPr lang="ar-SA" sz="3600" baseline="0" dirty="0" smtClean="0">
                          <a:solidFill>
                            <a:srgbClr val="FF0000"/>
                          </a:solidFill>
                        </a:rPr>
                        <a:t>حرام</a:t>
                      </a:r>
                      <a:r>
                        <a:rPr lang="bn-IN" sz="3600" baseline="0" dirty="0" smtClean="0">
                          <a:solidFill>
                            <a:srgbClr val="FF0000"/>
                          </a:solidFill>
                        </a:rPr>
                        <a:t> খ। </a:t>
                      </a:r>
                      <a:r>
                        <a:rPr lang="ar-SA" sz="3600" baseline="0" dirty="0" smtClean="0">
                          <a:solidFill>
                            <a:srgbClr val="FF0000"/>
                          </a:solidFill>
                        </a:rPr>
                        <a:t>مكروه</a:t>
                      </a:r>
                      <a:r>
                        <a:rPr lang="bn-IN" sz="3600" baseline="0" dirty="0" smtClean="0">
                          <a:solidFill>
                            <a:srgbClr val="FF0000"/>
                          </a:solidFill>
                        </a:rPr>
                        <a:t> গ। </a:t>
                      </a:r>
                      <a:r>
                        <a:rPr lang="ar-SA" sz="3600" baseline="0" dirty="0" smtClean="0">
                          <a:solidFill>
                            <a:srgbClr val="FF0000"/>
                          </a:solidFill>
                        </a:rPr>
                        <a:t>مباح</a:t>
                      </a:r>
                      <a:r>
                        <a:rPr lang="bn-IN" sz="3600" baseline="0" dirty="0" smtClean="0">
                          <a:solidFill>
                            <a:srgbClr val="FF0000"/>
                          </a:solidFill>
                        </a:rPr>
                        <a:t> ঘ। </a:t>
                      </a:r>
                      <a:r>
                        <a:rPr lang="ar-SA" sz="3600" baseline="0" dirty="0" smtClean="0">
                          <a:solidFill>
                            <a:srgbClr val="FF0000"/>
                          </a:solidFill>
                        </a:rPr>
                        <a:t>خلاف أولي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bn-IN" sz="3600" baseline="0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839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89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534407"/>
              </p:ext>
            </p:extLst>
          </p:nvPr>
        </p:nvGraphicFramePr>
        <p:xfrm>
          <a:off x="25400" y="217390"/>
          <a:ext cx="385114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141">
                  <a:extLst>
                    <a:ext uri="{9D8B030D-6E8A-4147-A177-3AD203B41FA5}">
                      <a16:colId xmlns:a16="http://schemas.microsoft.com/office/drawing/2014/main" val="2843315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/>
                        <a:t>জবাব</a:t>
                      </a:r>
                      <a:r>
                        <a:rPr lang="bn-IN" sz="3600" baseline="0" dirty="0" smtClean="0"/>
                        <a:t> ৩। </a:t>
                      </a:r>
                      <a:r>
                        <a:rPr lang="bn-IN" sz="3600" baseline="0" dirty="0" smtClean="0">
                          <a:solidFill>
                            <a:srgbClr val="002060"/>
                          </a:solidFill>
                        </a:rPr>
                        <a:t>ক। ফরজ  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30929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549587"/>
              </p:ext>
            </p:extLst>
          </p:nvPr>
        </p:nvGraphicFramePr>
        <p:xfrm>
          <a:off x="25400" y="1067395"/>
          <a:ext cx="359356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563">
                  <a:extLst>
                    <a:ext uri="{9D8B030D-6E8A-4147-A177-3AD203B41FA5}">
                      <a16:colId xmlns:a16="http://schemas.microsoft.com/office/drawing/2014/main" val="424044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/>
                        <a:t>জবাব ৪। </a:t>
                      </a:r>
                      <a:r>
                        <a:rPr lang="bn-IN" sz="3600" baseline="0" dirty="0" smtClean="0">
                          <a:solidFill>
                            <a:srgbClr val="FF0000"/>
                          </a:solidFill>
                        </a:rPr>
                        <a:t>ক। </a:t>
                      </a:r>
                      <a:r>
                        <a:rPr lang="ar-SA" sz="3600" baseline="0" dirty="0" smtClean="0">
                          <a:solidFill>
                            <a:srgbClr val="FF0000"/>
                          </a:solidFill>
                        </a:rPr>
                        <a:t>حرام</a:t>
                      </a:r>
                      <a:r>
                        <a:rPr lang="bn-IN" sz="3600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852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6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193474"/>
              </p:ext>
            </p:extLst>
          </p:nvPr>
        </p:nvGraphicFramePr>
        <p:xfrm>
          <a:off x="25400" y="140117"/>
          <a:ext cx="587312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3124">
                  <a:extLst>
                    <a:ext uri="{9D8B030D-6E8A-4147-A177-3AD203B41FA5}">
                      <a16:colId xmlns:a16="http://schemas.microsoft.com/office/drawing/2014/main" val="3676684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="1" dirty="0" smtClean="0">
                          <a:solidFill>
                            <a:srgbClr val="FF0000"/>
                          </a:solidFill>
                        </a:rPr>
                        <a:t>দলগত কাজ – </a:t>
                      </a:r>
                      <a:r>
                        <a:rPr lang="ar-SA" sz="4000" b="1" dirty="0" smtClean="0">
                          <a:solidFill>
                            <a:srgbClr val="FF0000"/>
                          </a:solidFill>
                        </a:rPr>
                        <a:t>أعمل الاجتمعي</a:t>
                      </a:r>
                      <a:endParaRPr lang="en-US" sz="4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39666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613610"/>
              </p:ext>
            </p:extLst>
          </p:nvPr>
        </p:nvGraphicFramePr>
        <p:xfrm>
          <a:off x="25400" y="1015880"/>
          <a:ext cx="7740561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561">
                  <a:extLst>
                    <a:ext uri="{9D8B030D-6E8A-4147-A177-3AD203B41FA5}">
                      <a16:colId xmlns:a16="http://schemas.microsoft.com/office/drawing/2014/main" val="12722933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4000" dirty="0" smtClean="0"/>
                        <a:t>ক। কেয়ামতের</a:t>
                      </a:r>
                      <a:r>
                        <a:rPr lang="bn-IN" sz="4000" baseline="0" dirty="0" smtClean="0"/>
                        <a:t> প্রকারগুলো কী কী? 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66485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742140"/>
              </p:ext>
            </p:extLst>
          </p:nvPr>
        </p:nvGraphicFramePr>
        <p:xfrm>
          <a:off x="25400" y="1891643"/>
          <a:ext cx="1201634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6346">
                  <a:extLst>
                    <a:ext uri="{9D8B030D-6E8A-4147-A177-3AD203B41FA5}">
                      <a16:colId xmlns:a16="http://schemas.microsoft.com/office/drawing/2014/main" val="3703455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/>
                        <a:t>ক। উত্তর। কেয়ামত</a:t>
                      </a:r>
                      <a:r>
                        <a:rPr lang="bn-IN" sz="3600" baseline="0" dirty="0" smtClean="0"/>
                        <a:t> দু’প্রকার, যথা ১- </a:t>
                      </a:r>
                      <a:r>
                        <a:rPr lang="ar-SA" sz="3600" baseline="0" dirty="0" smtClean="0"/>
                        <a:t>قيامة صغري </a:t>
                      </a:r>
                      <a:r>
                        <a:rPr lang="bn-IN" sz="3600" baseline="0" dirty="0" smtClean="0"/>
                        <a:t>এবং ২- </a:t>
                      </a:r>
                      <a:r>
                        <a:rPr lang="ar-SA" sz="3600" baseline="0" dirty="0" smtClean="0"/>
                        <a:t>قيامة كبري</a:t>
                      </a:r>
                      <a:r>
                        <a:rPr lang="bn-IN" sz="3600" baseline="0" dirty="0" smtClean="0"/>
                        <a:t>  </a:t>
                      </a:r>
                      <a:r>
                        <a:rPr lang="bn-IN" sz="3600" dirty="0" smtClean="0"/>
                        <a:t> 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912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5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469337"/>
              </p:ext>
            </p:extLst>
          </p:nvPr>
        </p:nvGraphicFramePr>
        <p:xfrm>
          <a:off x="25400" y="101480"/>
          <a:ext cx="561554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5546">
                  <a:extLst>
                    <a:ext uri="{9D8B030D-6E8A-4147-A177-3AD203B41FA5}">
                      <a16:colId xmlns:a16="http://schemas.microsoft.com/office/drawing/2014/main" val="2497721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4000" dirty="0" smtClean="0"/>
                        <a:t>খ।</a:t>
                      </a:r>
                      <a:r>
                        <a:rPr lang="bn-IN" sz="4000" baseline="0" dirty="0" smtClean="0"/>
                        <a:t> কেয়ামত কাকে বলে? 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259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738196"/>
              </p:ext>
            </p:extLst>
          </p:nvPr>
        </p:nvGraphicFramePr>
        <p:xfrm>
          <a:off x="25400" y="1028758"/>
          <a:ext cx="12003468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3468">
                  <a:extLst>
                    <a:ext uri="{9D8B030D-6E8A-4147-A177-3AD203B41FA5}">
                      <a16:colId xmlns:a16="http://schemas.microsoft.com/office/drawing/2014/main" val="3958361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4000" dirty="0" smtClean="0"/>
                        <a:t>খ।</a:t>
                      </a:r>
                      <a:r>
                        <a:rPr lang="bn-IN" sz="4000" baseline="0" dirty="0" smtClean="0"/>
                        <a:t> উত্তর। </a:t>
                      </a:r>
                      <a:r>
                        <a:rPr lang="ar-SA" sz="4000" baseline="0" dirty="0" smtClean="0"/>
                        <a:t>قيامة</a:t>
                      </a:r>
                      <a:r>
                        <a:rPr lang="bn-IN" sz="4000" baseline="0" dirty="0" smtClean="0"/>
                        <a:t> শব্দটি আরবি। এর শাব্দিক অর্থ উঠা। পরিভাষায় ইহকালীন জীবন শেষে পরকালীন জীবনের সূচনায় ধ্বংসযজ্ঞের প্রক্রিয়াকে কেয়ামত বলা হয়। কেয়ামতের সময় সম্পর্কে একমাত্র আল্লাহ্‌ তায়ালা জানেন। 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849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36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8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18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8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03063"/>
              </p:ext>
            </p:extLst>
          </p:nvPr>
        </p:nvGraphicFramePr>
        <p:xfrm>
          <a:off x="94266" y="103031"/>
          <a:ext cx="12003468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3468">
                  <a:extLst>
                    <a:ext uri="{9D8B030D-6E8A-4147-A177-3AD203B41FA5}">
                      <a16:colId xmlns:a16="http://schemas.microsoft.com/office/drawing/2014/main" val="439798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7200" b="1" dirty="0" smtClean="0">
                          <a:solidFill>
                            <a:srgbClr val="FF0000"/>
                          </a:solidFill>
                        </a:rPr>
                        <a:t>আমাদের সাথে থাকার জন্য আপনাকে অনেক অনেক ধন্যবাদ । </a:t>
                      </a:r>
                    </a:p>
                    <a:p>
                      <a:r>
                        <a:rPr lang="bn-IN" sz="7200" b="1" dirty="0" smtClean="0">
                          <a:solidFill>
                            <a:srgbClr val="FF0000"/>
                          </a:solidFill>
                        </a:rPr>
                        <a:t>আগামী ধারাবাহিক পর্ব দেখার আমন্ত্রণ জানাচ্ছি । </a:t>
                      </a:r>
                      <a:endParaRPr lang="en-US" sz="7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7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656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53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767062"/>
              </p:ext>
            </p:extLst>
          </p:nvPr>
        </p:nvGraphicFramePr>
        <p:xfrm>
          <a:off x="177442" y="140117"/>
          <a:ext cx="11864304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4304">
                  <a:extLst>
                    <a:ext uri="{9D8B030D-6E8A-4147-A177-3AD203B41FA5}">
                      <a16:colId xmlns:a16="http://schemas.microsoft.com/office/drawing/2014/main" val="159446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9600" b="1" dirty="0" smtClean="0">
                          <a:solidFill>
                            <a:srgbClr val="FF0000"/>
                          </a:solidFill>
                        </a:rPr>
                        <a:t>শুভেচ্ছান্তে </a:t>
                      </a:r>
                    </a:p>
                    <a:p>
                      <a:r>
                        <a:rPr lang="bn-IN" sz="9600" b="1" dirty="0" smtClean="0">
                          <a:solidFill>
                            <a:srgbClr val="FF0000"/>
                          </a:solidFill>
                        </a:rPr>
                        <a:t>মাওলানা মুহাম্মাদ রুকুন উদ্দীন ক্বাদরী </a:t>
                      </a:r>
                      <a:endParaRPr lang="en-US" sz="9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9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62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61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3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97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9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Email-muhammadrukunuddinquadery@gmail.com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8A34-AA46-4FEE-8369-AF1585F279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4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525</Words>
  <Application>Microsoft Office PowerPoint</Application>
  <PresentationFormat>Widescreen</PresentationFormat>
  <Paragraphs>136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BIT</dc:creator>
  <cp:lastModifiedBy>BIT</cp:lastModifiedBy>
  <cp:revision>202</cp:revision>
  <dcterms:created xsi:type="dcterms:W3CDTF">2018-03-16T09:30:34Z</dcterms:created>
  <dcterms:modified xsi:type="dcterms:W3CDTF">2018-04-26T17:12:08Z</dcterms:modified>
</cp:coreProperties>
</file>